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Lora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62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Azure Banking Data Platform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Presented by: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Niroop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Date: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10-12-2025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662" y="416957"/>
            <a:ext cx="4530685" cy="473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CI/CD &amp; Power BI Insights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0662" y="1269802"/>
            <a:ext cx="280023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Streamlined CI/CD Pipeline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62" y="1724501"/>
            <a:ext cx="4530684" cy="309157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30662" y="4986576"/>
            <a:ext cx="341114" cy="34111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54" y="5043309"/>
            <a:ext cx="227409" cy="2274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3342" y="5038606"/>
            <a:ext cx="189535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Azure Functions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023342" y="5427107"/>
            <a:ext cx="610695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 Center with auto GitHub Deploy integration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30662" y="5973008"/>
            <a:ext cx="341114" cy="34111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54" y="6029742"/>
            <a:ext cx="227409" cy="2274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3342" y="6025039"/>
            <a:ext cx="189535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Databricks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023342" y="6413540"/>
            <a:ext cx="610695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Repository auto-sync for instant notebook updates</a:t>
            </a:r>
            <a:endParaRPr lang="en-US" sz="1150" dirty="0"/>
          </a:p>
        </p:txBody>
      </p:sp>
      <p:sp>
        <p:nvSpPr>
          <p:cNvPr id="13" name="Shape 8"/>
          <p:cNvSpPr/>
          <p:nvPr/>
        </p:nvSpPr>
        <p:spPr>
          <a:xfrm>
            <a:off x="530662" y="6959441"/>
            <a:ext cx="341114" cy="34111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7454" y="7016175"/>
            <a:ext cx="227409" cy="22740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3342" y="7011472"/>
            <a:ext cx="189535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Infrastructure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1023342" y="7399973"/>
            <a:ext cx="610695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management for speed and simplicity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7507724" y="1269802"/>
            <a:ext cx="232767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Power BI Visualisation </a:t>
            </a:r>
            <a:endParaRPr lang="en-US" sz="17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724" y="1724501"/>
            <a:ext cx="4755994" cy="304942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507724" y="4944428"/>
            <a:ext cx="1895356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Power BI Dashboards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7507724" y="5332928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360 insights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7507724" y="5628561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Fraud operations center</a:t>
            </a:r>
            <a:endParaRPr lang="en-US" sz="1150" dirty="0"/>
          </a:p>
        </p:txBody>
      </p:sp>
      <p:sp>
        <p:nvSpPr>
          <p:cNvPr id="22" name="Text 15"/>
          <p:cNvSpPr/>
          <p:nvPr/>
        </p:nvSpPr>
        <p:spPr>
          <a:xfrm>
            <a:off x="7507724" y="5924193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Branch performance metrics</a:t>
            </a:r>
            <a:endParaRPr lang="en-US" sz="1150" dirty="0"/>
          </a:p>
        </p:txBody>
      </p:sp>
      <p:sp>
        <p:nvSpPr>
          <p:cNvPr id="23" name="Text 16"/>
          <p:cNvSpPr/>
          <p:nvPr/>
        </p:nvSpPr>
        <p:spPr>
          <a:xfrm>
            <a:off x="7507724" y="6219825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ATM and UPI analytics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7507724" y="6515457"/>
            <a:ext cx="659963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Compliance reporting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93646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Objective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0331" y="1677710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a modern, enterprise-grade banking data platform engineered for performance, security, and scalability.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0331" y="2254091"/>
            <a:ext cx="4242197" cy="2403396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951786" y="2465546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1B5F3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331" y="2640092"/>
            <a:ext cx="285512" cy="2855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1786" y="331160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Unified Data View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51786" y="3769043"/>
            <a:ext cx="381928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Consolidated ATM, UPI, and customer data across all channels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3983" y="2254091"/>
            <a:ext cx="4242316" cy="2403396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0" name="Shape 7"/>
          <p:cNvSpPr/>
          <p:nvPr/>
        </p:nvSpPr>
        <p:spPr>
          <a:xfrm>
            <a:off x="5405438" y="2465546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1B5F39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983" y="2640092"/>
            <a:ext cx="285512" cy="2855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5438" y="331160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Processing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405438" y="3769043"/>
            <a:ext cx="381940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Instant ingestion, alerting, and fraud detection capabilities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9647753" y="2254091"/>
            <a:ext cx="4242197" cy="2403396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5" name="Shape 11"/>
          <p:cNvSpPr/>
          <p:nvPr/>
        </p:nvSpPr>
        <p:spPr>
          <a:xfrm>
            <a:off x="9859208" y="2465546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1B5F39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3754" y="2640092"/>
            <a:ext cx="285512" cy="2855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9208" y="331160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Advanced Analytics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59208" y="3769043"/>
            <a:ext cx="381928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With Power BI dashboards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0331" y="4895374"/>
            <a:ext cx="6469142" cy="1264563"/>
          </a:xfrm>
          <a:prstGeom prst="roundRect">
            <a:avLst>
              <a:gd name="adj" fmla="val 25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74646" y="512968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Delta Lakehouse</a:t>
            </a:r>
            <a:endParaRPr lang="en-US" sz="2050" dirty="0"/>
          </a:p>
        </p:txBody>
      </p:sp>
      <p:sp>
        <p:nvSpPr>
          <p:cNvPr id="21" name="Text 16"/>
          <p:cNvSpPr/>
          <p:nvPr/>
        </p:nvSpPr>
        <p:spPr>
          <a:xfrm>
            <a:off x="974646" y="5587127"/>
            <a:ext cx="60005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Scalable ETL with Bronze-Silver-Gold architecture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20928" y="4895374"/>
            <a:ext cx="6469142" cy="1264563"/>
          </a:xfrm>
          <a:prstGeom prst="roundRect">
            <a:avLst>
              <a:gd name="adj" fmla="val 25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7655242" y="512968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SQL Data Warehouse</a:t>
            </a:r>
            <a:endParaRPr lang="en-US" sz="2050" dirty="0"/>
          </a:p>
        </p:txBody>
      </p:sp>
      <p:sp>
        <p:nvSpPr>
          <p:cNvPr id="24" name="Text 19"/>
          <p:cNvSpPr/>
          <p:nvPr/>
        </p:nvSpPr>
        <p:spPr>
          <a:xfrm>
            <a:off x="7655242" y="5587127"/>
            <a:ext cx="60005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 schema design for enterprise reporting</a:t>
            </a:r>
            <a:endParaRPr lang="en-US" sz="1650" dirty="0"/>
          </a:p>
        </p:txBody>
      </p:sp>
      <p:sp>
        <p:nvSpPr>
          <p:cNvPr id="25" name="Shape 20"/>
          <p:cNvSpPr/>
          <p:nvPr/>
        </p:nvSpPr>
        <p:spPr>
          <a:xfrm>
            <a:off x="740331" y="6371392"/>
            <a:ext cx="6469142" cy="1264563"/>
          </a:xfrm>
          <a:prstGeom prst="roundRect">
            <a:avLst>
              <a:gd name="adj" fmla="val 25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6" name="Text 21"/>
          <p:cNvSpPr/>
          <p:nvPr/>
        </p:nvSpPr>
        <p:spPr>
          <a:xfrm>
            <a:off x="974646" y="660570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Enterprise Security</a:t>
            </a:r>
            <a:endParaRPr lang="en-US" sz="2050" dirty="0"/>
          </a:p>
        </p:txBody>
      </p:sp>
      <p:sp>
        <p:nvSpPr>
          <p:cNvPr id="27" name="Text 22"/>
          <p:cNvSpPr/>
          <p:nvPr/>
        </p:nvSpPr>
        <p:spPr>
          <a:xfrm>
            <a:off x="974646" y="7063145"/>
            <a:ext cx="60005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Private endpoints</a:t>
            </a:r>
            <a:endParaRPr lang="en-US" sz="1650" dirty="0"/>
          </a:p>
        </p:txBody>
      </p:sp>
      <p:sp>
        <p:nvSpPr>
          <p:cNvPr id="28" name="Shape 23"/>
          <p:cNvSpPr/>
          <p:nvPr/>
        </p:nvSpPr>
        <p:spPr>
          <a:xfrm>
            <a:off x="7420928" y="6371392"/>
            <a:ext cx="6469142" cy="1264563"/>
          </a:xfrm>
          <a:prstGeom prst="roundRect">
            <a:avLst>
              <a:gd name="adj" fmla="val 250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7655242" y="660570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Automated CI/CD</a:t>
            </a:r>
            <a:endParaRPr lang="en-US" sz="2050" dirty="0"/>
          </a:p>
        </p:txBody>
      </p:sp>
      <p:sp>
        <p:nvSpPr>
          <p:cNvPr id="30" name="Text 25"/>
          <p:cNvSpPr/>
          <p:nvPr/>
        </p:nvSpPr>
        <p:spPr>
          <a:xfrm>
            <a:off x="7655242" y="7063145"/>
            <a:ext cx="600051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Streamlined deployment pipeline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End-to-End Architecture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Stream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6053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ADLS → Event Grid → Azure Function → Service Bus → Cosmos DB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Batch ETL Pipeline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03039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ADLS → Databricks (Bronze/Silver/Gold) → Delta Lake → SQL DW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8301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209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Analytics Layer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70024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Data Warehouse → Power BI visualizations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8838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Ingestion Pipeline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727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027753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202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ADLS Gen2 Storage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692479"/>
            <a:ext cx="6407944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Storage account: 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banksourcedata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199090"/>
            <a:ext cx="6407944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Organized folders: 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raw/atm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raw/upi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raw/customers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16727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027753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2202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Function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2692479"/>
            <a:ext cx="640806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Python-based: 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Bank-Func-app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28548" y="319909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Event-driven processing with automatic scaling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39664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4321493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4495800"/>
            <a:ext cx="3040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Event Grid Subscription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498621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Captures blob creation events instantly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48520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Triggers downstream processing workflows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28548" y="39664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4321493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0" name="Text 18"/>
          <p:cNvSpPr/>
          <p:nvPr/>
        </p:nvSpPr>
        <p:spPr>
          <a:xfrm>
            <a:off x="7428548" y="4495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Service Bus Queue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28548" y="4986218"/>
            <a:ext cx="640806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Namespace + queue: 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queue_ingestion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28548" y="549282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Reliable message delivery and buffering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93790" y="6280904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C3EED6"/>
          </a:solidFill>
          <a:ln/>
        </p:spPr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624995"/>
            <a:ext cx="283488" cy="226814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530906" y="656439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Purpose:</a:t>
            </a: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Trigger real-time ingestion instantly when new banking data files arrive in storage, ensuring zero-latency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148" y="480893"/>
            <a:ext cx="4489252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Event Processing Logic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148" y="1463040"/>
            <a:ext cx="327171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Event Grid Trigger Function</a:t>
            </a:r>
            <a:endParaRPr lang="en-US" sz="2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48" y="1986915"/>
            <a:ext cx="3075384" cy="30753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1148" y="5258753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Detects new blob upload events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1148" y="5599271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Validates CSV file format and structure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1148" y="5939790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Extracts metadata: file name, URL, source type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1148" y="6280309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Logs detailed audit trail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1148" y="6620828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Sends structured JSON → Service Bus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5823" y="1463040"/>
            <a:ext cx="278106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Queue Trigger Function</a:t>
            </a:r>
            <a:endParaRPr lang="en-US" sz="20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23" y="1986915"/>
            <a:ext cx="3046333" cy="304633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35823" y="5229701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Reads Service Bus messages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535823" y="5570220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Fetches original blob content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7535823" y="5910739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Validates against schema definitions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7535823" y="6251258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Removes duplicate records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7535823" y="6591776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Classifies: ATM/UPI/CUSTOMER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7535823" y="6932295"/>
            <a:ext cx="649104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Prepares records for operational store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611148" y="7469267"/>
            <a:ext cx="1340810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Azure Functions provide serverless, scalable processing with automatic retry logic and built-in monitoring capabilities.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751" y="531733"/>
            <a:ext cx="7629406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Operational Data Store: Cosmos DB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751" y="1426131"/>
            <a:ext cx="1327689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Processed data flows into Cosmos DB collections optimized for low-latency access and global distribution.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6751" y="2243018"/>
            <a:ext cx="6541770" cy="1852255"/>
          </a:xfrm>
          <a:prstGeom prst="roundRect">
            <a:avLst>
              <a:gd name="adj" fmla="val 5924"/>
            </a:avLst>
          </a:prstGeom>
          <a:solidFill>
            <a:srgbClr val="FCFBF8"/>
          </a:solidFill>
          <a:ln/>
        </p:spPr>
      </p:sp>
      <p:sp>
        <p:nvSpPr>
          <p:cNvPr id="5" name="Shape 3"/>
          <p:cNvSpPr/>
          <p:nvPr/>
        </p:nvSpPr>
        <p:spPr>
          <a:xfrm>
            <a:off x="676751" y="2220158"/>
            <a:ext cx="6541770" cy="91440"/>
          </a:xfrm>
          <a:prstGeom prst="roundRect">
            <a:avLst>
              <a:gd name="adj" fmla="val 31723"/>
            </a:avLst>
          </a:prstGeom>
          <a:solidFill>
            <a:srgbClr val="1B5F39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1952982"/>
            <a:ext cx="580073" cy="580073"/>
          </a:xfrm>
          <a:prstGeom prst="roundRect">
            <a:avLst>
              <a:gd name="adj" fmla="val 157635"/>
            </a:avLst>
          </a:prstGeom>
          <a:solidFill>
            <a:srgbClr val="1B5F39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1550" y="2126933"/>
            <a:ext cx="232053" cy="23205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92969" y="2726412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ATMTransactions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92969" y="3144441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Complete ATM event history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92969" y="3569732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Withdrawal, deposit, balance inquiry records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11879" y="2243018"/>
            <a:ext cx="6541770" cy="1852255"/>
          </a:xfrm>
          <a:prstGeom prst="roundRect">
            <a:avLst>
              <a:gd name="adj" fmla="val 5924"/>
            </a:avLst>
          </a:prstGeom>
          <a:solidFill>
            <a:srgbClr val="FCFBF8"/>
          </a:solidFill>
          <a:ln/>
        </p:spPr>
      </p:sp>
      <p:sp>
        <p:nvSpPr>
          <p:cNvPr id="12" name="Shape 9"/>
          <p:cNvSpPr/>
          <p:nvPr/>
        </p:nvSpPr>
        <p:spPr>
          <a:xfrm>
            <a:off x="7411879" y="2220158"/>
            <a:ext cx="6541770" cy="91440"/>
          </a:xfrm>
          <a:prstGeom prst="roundRect">
            <a:avLst>
              <a:gd name="adj" fmla="val 31723"/>
            </a:avLst>
          </a:prstGeom>
          <a:solidFill>
            <a:srgbClr val="1B5F39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92728" y="1952982"/>
            <a:ext cx="580073" cy="580073"/>
          </a:xfrm>
          <a:prstGeom prst="roundRect">
            <a:avLst>
              <a:gd name="adj" fmla="val 157635"/>
            </a:avLst>
          </a:prstGeom>
          <a:solidFill>
            <a:srgbClr val="1B5F39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6678" y="2126933"/>
            <a:ext cx="232053" cy="23205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28096" y="2726412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UPIEvents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7628096" y="3144441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UPI debit and credit events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7628096" y="3569732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payment transaction logs</a:t>
            </a:r>
            <a:endParaRPr lang="en-US" sz="1500" dirty="0"/>
          </a:p>
        </p:txBody>
      </p:sp>
      <p:sp>
        <p:nvSpPr>
          <p:cNvPr id="18" name="Shape 14"/>
          <p:cNvSpPr/>
          <p:nvPr/>
        </p:nvSpPr>
        <p:spPr>
          <a:xfrm>
            <a:off x="676751" y="4578668"/>
            <a:ext cx="6541770" cy="1852255"/>
          </a:xfrm>
          <a:prstGeom prst="roundRect">
            <a:avLst>
              <a:gd name="adj" fmla="val 5924"/>
            </a:avLst>
          </a:prstGeom>
          <a:solidFill>
            <a:srgbClr val="FCFBF8"/>
          </a:solidFill>
          <a:ln/>
        </p:spPr>
      </p:sp>
      <p:sp>
        <p:nvSpPr>
          <p:cNvPr id="19" name="Shape 15"/>
          <p:cNvSpPr/>
          <p:nvPr/>
        </p:nvSpPr>
        <p:spPr>
          <a:xfrm>
            <a:off x="676751" y="4555808"/>
            <a:ext cx="6541770" cy="91440"/>
          </a:xfrm>
          <a:prstGeom prst="roundRect">
            <a:avLst>
              <a:gd name="adj" fmla="val 31723"/>
            </a:avLst>
          </a:prstGeom>
          <a:solidFill>
            <a:srgbClr val="1B5F39"/>
          </a:solidFill>
          <a:ln/>
        </p:spPr>
      </p:sp>
      <p:sp>
        <p:nvSpPr>
          <p:cNvPr id="20" name="Shape 16"/>
          <p:cNvSpPr/>
          <p:nvPr/>
        </p:nvSpPr>
        <p:spPr>
          <a:xfrm>
            <a:off x="3657600" y="4288631"/>
            <a:ext cx="580073" cy="580073"/>
          </a:xfrm>
          <a:prstGeom prst="roundRect">
            <a:avLst>
              <a:gd name="adj" fmla="val 157635"/>
            </a:avLst>
          </a:prstGeom>
          <a:solidFill>
            <a:srgbClr val="1B5F39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1550" y="4462582"/>
            <a:ext cx="232053" cy="232053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92969" y="5062061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AccountProfile</a:t>
            </a:r>
            <a:endParaRPr lang="en-US" sz="1900" dirty="0"/>
          </a:p>
        </p:txBody>
      </p:sp>
      <p:sp>
        <p:nvSpPr>
          <p:cNvPr id="23" name="Text 18"/>
          <p:cNvSpPr/>
          <p:nvPr/>
        </p:nvSpPr>
        <p:spPr>
          <a:xfrm>
            <a:off x="892969" y="5480090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Enriched customer profiles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892969" y="5905381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Demographics, account details, preferences</a:t>
            </a:r>
            <a:endParaRPr lang="en-US" sz="1500" dirty="0"/>
          </a:p>
        </p:txBody>
      </p:sp>
      <p:sp>
        <p:nvSpPr>
          <p:cNvPr id="25" name="Shape 20"/>
          <p:cNvSpPr/>
          <p:nvPr/>
        </p:nvSpPr>
        <p:spPr>
          <a:xfrm>
            <a:off x="7411879" y="4578668"/>
            <a:ext cx="6541770" cy="1852255"/>
          </a:xfrm>
          <a:prstGeom prst="roundRect">
            <a:avLst>
              <a:gd name="adj" fmla="val 5924"/>
            </a:avLst>
          </a:prstGeom>
          <a:solidFill>
            <a:srgbClr val="FCFBF8"/>
          </a:solidFill>
          <a:ln/>
        </p:spPr>
      </p:sp>
      <p:sp>
        <p:nvSpPr>
          <p:cNvPr id="26" name="Shape 21"/>
          <p:cNvSpPr/>
          <p:nvPr/>
        </p:nvSpPr>
        <p:spPr>
          <a:xfrm>
            <a:off x="7411879" y="4555808"/>
            <a:ext cx="6541770" cy="91440"/>
          </a:xfrm>
          <a:prstGeom prst="roundRect">
            <a:avLst>
              <a:gd name="adj" fmla="val 31723"/>
            </a:avLst>
          </a:prstGeom>
          <a:solidFill>
            <a:srgbClr val="1B5F39"/>
          </a:solidFill>
          <a:ln/>
        </p:spPr>
      </p:sp>
      <p:sp>
        <p:nvSpPr>
          <p:cNvPr id="27" name="Shape 22"/>
          <p:cNvSpPr/>
          <p:nvPr/>
        </p:nvSpPr>
        <p:spPr>
          <a:xfrm>
            <a:off x="10392728" y="4288631"/>
            <a:ext cx="580073" cy="580073"/>
          </a:xfrm>
          <a:prstGeom prst="roundRect">
            <a:avLst>
              <a:gd name="adj" fmla="val 157635"/>
            </a:avLst>
          </a:prstGeom>
          <a:solidFill>
            <a:srgbClr val="1B5F39"/>
          </a:solidFill>
          <a:ln/>
        </p:spPr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6678" y="4462582"/>
            <a:ext cx="232053" cy="232053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628096" y="5062061"/>
            <a:ext cx="24172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FraudAlerts</a:t>
            </a:r>
            <a:endParaRPr lang="en-US" sz="1900" dirty="0"/>
          </a:p>
        </p:txBody>
      </p:sp>
      <p:sp>
        <p:nvSpPr>
          <p:cNvPr id="30" name="Text 24"/>
          <p:cNvSpPr/>
          <p:nvPr/>
        </p:nvSpPr>
        <p:spPr>
          <a:xfrm>
            <a:off x="7628096" y="5480090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fraud flags</a:t>
            </a:r>
            <a:endParaRPr lang="en-US" sz="1500" dirty="0"/>
          </a:p>
        </p:txBody>
      </p:sp>
      <p:sp>
        <p:nvSpPr>
          <p:cNvPr id="31" name="Text 25"/>
          <p:cNvSpPr/>
          <p:nvPr/>
        </p:nvSpPr>
        <p:spPr>
          <a:xfrm>
            <a:off x="7628096" y="5905381"/>
            <a:ext cx="6109335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High-value, velocity, geo-location alerts</a:t>
            </a:r>
            <a:endParaRPr lang="en-US" sz="1500" dirty="0"/>
          </a:p>
        </p:txBody>
      </p:sp>
      <p:sp>
        <p:nvSpPr>
          <p:cNvPr id="32" name="Text 26"/>
          <p:cNvSpPr/>
          <p:nvPr/>
        </p:nvSpPr>
        <p:spPr>
          <a:xfrm>
            <a:off x="966788" y="6865977"/>
            <a:ext cx="12986861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Purpose: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Low-latency operational store powering applications, real-time fraud monitoring, and instant analytics queries with millisecond response times.</a:t>
            </a:r>
            <a:endParaRPr lang="en-US" sz="1500" dirty="0"/>
          </a:p>
        </p:txBody>
      </p:sp>
      <p:sp>
        <p:nvSpPr>
          <p:cNvPr id="33" name="Shape 27"/>
          <p:cNvSpPr/>
          <p:nvPr/>
        </p:nvSpPr>
        <p:spPr>
          <a:xfrm>
            <a:off x="676751" y="6648450"/>
            <a:ext cx="22860" cy="1053703"/>
          </a:xfrm>
          <a:prstGeom prst="rect">
            <a:avLst/>
          </a:prstGeom>
          <a:solidFill>
            <a:srgbClr val="1B5F39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089" y="786765"/>
            <a:ext cx="7983617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Databricks Lakehouse Architecture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10089" y="1725097"/>
            <a:ext cx="1321022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Three-tier Delta Lake architecture ensures data quality, governance, and analytics-ready datasets.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10089" y="2277904"/>
            <a:ext cx="13210223" cy="5164931"/>
          </a:xfrm>
          <a:prstGeom prst="roundRect">
            <a:avLst>
              <a:gd name="adj" fmla="val 589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710089" y="2277904"/>
            <a:ext cx="4403408" cy="5164931"/>
          </a:xfrm>
          <a:prstGeom prst="roundRect">
            <a:avLst>
              <a:gd name="adj" fmla="val 691"/>
            </a:avLst>
          </a:prstGeom>
          <a:solidFill>
            <a:srgbClr val="F0EDE6"/>
          </a:solidFill>
          <a:ln/>
        </p:spPr>
      </p:sp>
      <p:sp>
        <p:nvSpPr>
          <p:cNvPr id="6" name="Text 4"/>
          <p:cNvSpPr/>
          <p:nvPr/>
        </p:nvSpPr>
        <p:spPr>
          <a:xfrm>
            <a:off x="912971" y="248078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Bronze Layer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12971" y="2919413"/>
            <a:ext cx="369331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Raw ingestion zone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12971" y="3314938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Reads ATM, UPI, Account Profile, and KYC text files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12971" y="4035028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Stores raw JSON/text exactly as received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12971" y="4755118"/>
            <a:ext cx="369331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transformations or casting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12971" y="515064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Original schema preserved for lineage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5113496" y="2277904"/>
            <a:ext cx="4403408" cy="5164931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3" name="Shape 11"/>
          <p:cNvSpPr/>
          <p:nvPr/>
        </p:nvSpPr>
        <p:spPr>
          <a:xfrm>
            <a:off x="5113496" y="2277904"/>
            <a:ext cx="22860" cy="5164931"/>
          </a:xfrm>
          <a:prstGeom prst="roundRect">
            <a:avLst>
              <a:gd name="adj" fmla="val 133138"/>
            </a:avLst>
          </a:prstGeom>
          <a:solidFill>
            <a:srgbClr val="D6D3CC"/>
          </a:solidFill>
          <a:ln/>
        </p:spPr>
      </p:sp>
      <p:sp>
        <p:nvSpPr>
          <p:cNvPr id="14" name="Text 12"/>
          <p:cNvSpPr/>
          <p:nvPr/>
        </p:nvSpPr>
        <p:spPr>
          <a:xfrm>
            <a:off x="5620703" y="248078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Silver Layer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620703" y="2919413"/>
            <a:ext cx="338899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Cleansed and standardized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620703" y="3314938"/>
            <a:ext cx="3388995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 casting for dates, amounts, currencies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620703" y="4035028"/>
            <a:ext cx="338899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Null/invalid value cleanup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620703" y="4430554"/>
            <a:ext cx="338899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Currency normalization to INR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620703" y="4826079"/>
            <a:ext cx="3388995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Join Account + Customer to create unified customer profile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5620703" y="5546169"/>
            <a:ext cx="3388995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ATM &amp; UPI geolocation enrichment (lat/long + reverse geocode)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5620703" y="6590824"/>
            <a:ext cx="3388995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Standardize both channels into a single transaction schema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4859893" y="4606766"/>
            <a:ext cx="507206" cy="507206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6695" y="4733568"/>
            <a:ext cx="253603" cy="253603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9516904" y="2277904"/>
            <a:ext cx="4403408" cy="5164931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25" name="Shape 22"/>
          <p:cNvSpPr/>
          <p:nvPr/>
        </p:nvSpPr>
        <p:spPr>
          <a:xfrm>
            <a:off x="9516904" y="2277904"/>
            <a:ext cx="22860" cy="5164931"/>
          </a:xfrm>
          <a:prstGeom prst="roundRect">
            <a:avLst>
              <a:gd name="adj" fmla="val 133138"/>
            </a:avLst>
          </a:prstGeom>
          <a:solidFill>
            <a:srgbClr val="D6D3CC"/>
          </a:solidFill>
          <a:ln/>
        </p:spPr>
      </p:sp>
      <p:sp>
        <p:nvSpPr>
          <p:cNvPr id="26" name="Text 23"/>
          <p:cNvSpPr/>
          <p:nvPr/>
        </p:nvSpPr>
        <p:spPr>
          <a:xfrm>
            <a:off x="10024110" y="248078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Gold Layer</a:t>
            </a:r>
            <a:endParaRPr lang="en-US" sz="1950" dirty="0"/>
          </a:p>
        </p:txBody>
      </p:sp>
      <p:sp>
        <p:nvSpPr>
          <p:cNvPr id="27" name="Text 24"/>
          <p:cNvSpPr/>
          <p:nvPr/>
        </p:nvSpPr>
        <p:spPr>
          <a:xfrm>
            <a:off x="10024110" y="2919413"/>
            <a:ext cx="369331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Business-ready analytics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0024110" y="3314938"/>
            <a:ext cx="369331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Curated Dim &amp; Fact tables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10024110" y="371046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SCD Type-2 dimensions for historical tracking</a:t>
            </a:r>
            <a:endParaRPr lang="en-US" sz="1550" dirty="0"/>
          </a:p>
        </p:txBody>
      </p:sp>
      <p:sp>
        <p:nvSpPr>
          <p:cNvPr id="30" name="Text 27"/>
          <p:cNvSpPr/>
          <p:nvPr/>
        </p:nvSpPr>
        <p:spPr>
          <a:xfrm>
            <a:off x="10024110" y="443055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Aggregated ATM + UPI transaction dataset</a:t>
            </a:r>
            <a:endParaRPr lang="en-US" sz="1550" dirty="0"/>
          </a:p>
        </p:txBody>
      </p:sp>
      <p:sp>
        <p:nvSpPr>
          <p:cNvPr id="31" name="Text 28"/>
          <p:cNvSpPr/>
          <p:nvPr/>
        </p:nvSpPr>
        <p:spPr>
          <a:xfrm>
            <a:off x="10024110" y="515064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Monthly/branch/channel level performance insights</a:t>
            </a:r>
            <a:endParaRPr lang="en-US" sz="1550" dirty="0"/>
          </a:p>
        </p:txBody>
      </p:sp>
      <p:sp>
        <p:nvSpPr>
          <p:cNvPr id="32" name="Text 29"/>
          <p:cNvSpPr/>
          <p:nvPr/>
        </p:nvSpPr>
        <p:spPr>
          <a:xfrm>
            <a:off x="10024110" y="5870734"/>
            <a:ext cx="369331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Ready for Power BI dashboards and fraud analysis</a:t>
            </a:r>
            <a:endParaRPr lang="en-US" sz="1550" dirty="0"/>
          </a:p>
        </p:txBody>
      </p:sp>
      <p:sp>
        <p:nvSpPr>
          <p:cNvPr id="33" name="Shape 30"/>
          <p:cNvSpPr/>
          <p:nvPr/>
        </p:nvSpPr>
        <p:spPr>
          <a:xfrm>
            <a:off x="9263301" y="4606766"/>
            <a:ext cx="507206" cy="507206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0102" y="4733568"/>
            <a:ext cx="253603" cy="2536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317" y="352306"/>
            <a:ext cx="3885248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SQL Data Warehouse Model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2317" y="797719"/>
            <a:ext cx="189595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Dimension Tables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442317" y="1413748"/>
            <a:ext cx="6809661" cy="1488996"/>
          </a:xfrm>
          <a:prstGeom prst="roundRect">
            <a:avLst>
              <a:gd name="adj" fmla="val 4913"/>
            </a:avLst>
          </a:prstGeom>
          <a:solidFill>
            <a:srgbClr val="FCFBF8"/>
          </a:solidFill>
          <a:ln/>
        </p:spPr>
      </p:sp>
      <p:sp>
        <p:nvSpPr>
          <p:cNvPr id="5" name="Shape 3"/>
          <p:cNvSpPr/>
          <p:nvPr/>
        </p:nvSpPr>
        <p:spPr>
          <a:xfrm>
            <a:off x="442317" y="1398508"/>
            <a:ext cx="6809661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1224201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7" name="Text 5"/>
          <p:cNvSpPr/>
          <p:nvPr/>
        </p:nvSpPr>
        <p:spPr>
          <a:xfrm>
            <a:off x="3771305" y="1318974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83883" y="1729740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dim_customer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83883" y="2002869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Built from unified Account–Customer Silver data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583883" y="2280880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Includes personal, KYC, and demographic attributes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583883" y="2558891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SCD Type 2 implemented with ValidFrom/ValidTo/IsCurrent</a:t>
            </a:r>
            <a:endParaRPr lang="en-US" sz="950" dirty="0"/>
          </a:p>
        </p:txBody>
      </p:sp>
      <p:sp>
        <p:nvSpPr>
          <p:cNvPr id="12" name="Shape 10"/>
          <p:cNvSpPr/>
          <p:nvPr/>
        </p:nvSpPr>
        <p:spPr>
          <a:xfrm>
            <a:off x="7378303" y="1413748"/>
            <a:ext cx="6809780" cy="1488996"/>
          </a:xfrm>
          <a:prstGeom prst="roundRect">
            <a:avLst>
              <a:gd name="adj" fmla="val 4913"/>
            </a:avLst>
          </a:prstGeom>
          <a:solidFill>
            <a:srgbClr val="FCFBF8"/>
          </a:solidFill>
          <a:ln/>
        </p:spPr>
      </p:sp>
      <p:sp>
        <p:nvSpPr>
          <p:cNvPr id="13" name="Shape 11"/>
          <p:cNvSpPr/>
          <p:nvPr/>
        </p:nvSpPr>
        <p:spPr>
          <a:xfrm>
            <a:off x="7378303" y="1398508"/>
            <a:ext cx="6809780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14" name="Shape 12"/>
          <p:cNvSpPr/>
          <p:nvPr/>
        </p:nvSpPr>
        <p:spPr>
          <a:xfrm>
            <a:off x="10593586" y="1224201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15" name="Text 13"/>
          <p:cNvSpPr/>
          <p:nvPr/>
        </p:nvSpPr>
        <p:spPr>
          <a:xfrm>
            <a:off x="10707291" y="1318974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7519868" y="1729740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dim_account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519868" y="2002869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Account number, type, status, branch, open date, balance (INR)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7519868" y="2280880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Linked to customer via CustomerID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442317" y="3218617"/>
            <a:ext cx="6809661" cy="1210985"/>
          </a:xfrm>
          <a:prstGeom prst="roundRect">
            <a:avLst>
              <a:gd name="adj" fmla="val 6041"/>
            </a:avLst>
          </a:prstGeom>
          <a:solidFill>
            <a:srgbClr val="FCFBF8"/>
          </a:solidFill>
          <a:ln/>
        </p:spPr>
      </p:sp>
      <p:sp>
        <p:nvSpPr>
          <p:cNvPr id="20" name="Shape 18"/>
          <p:cNvSpPr/>
          <p:nvPr/>
        </p:nvSpPr>
        <p:spPr>
          <a:xfrm>
            <a:off x="442317" y="3203377"/>
            <a:ext cx="6809661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21" name="Shape 19"/>
          <p:cNvSpPr/>
          <p:nvPr/>
        </p:nvSpPr>
        <p:spPr>
          <a:xfrm>
            <a:off x="3657600" y="3029069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22" name="Text 20"/>
          <p:cNvSpPr/>
          <p:nvPr/>
        </p:nvSpPr>
        <p:spPr>
          <a:xfrm>
            <a:off x="3771305" y="3123843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583883" y="3534608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dim_kyc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583883" y="3807738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Parsed from raw text files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583883" y="4085749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Document type, KYC status, document ID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7378303" y="3218617"/>
            <a:ext cx="6809780" cy="1210985"/>
          </a:xfrm>
          <a:prstGeom prst="roundRect">
            <a:avLst>
              <a:gd name="adj" fmla="val 6041"/>
            </a:avLst>
          </a:prstGeom>
          <a:solidFill>
            <a:srgbClr val="FCFBF8"/>
          </a:solidFill>
          <a:ln/>
        </p:spPr>
      </p:sp>
      <p:sp>
        <p:nvSpPr>
          <p:cNvPr id="27" name="Shape 25"/>
          <p:cNvSpPr/>
          <p:nvPr/>
        </p:nvSpPr>
        <p:spPr>
          <a:xfrm>
            <a:off x="7378303" y="3203377"/>
            <a:ext cx="6809780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28" name="Shape 26"/>
          <p:cNvSpPr/>
          <p:nvPr/>
        </p:nvSpPr>
        <p:spPr>
          <a:xfrm>
            <a:off x="10593586" y="3029069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29" name="Text 27"/>
          <p:cNvSpPr/>
          <p:nvPr/>
        </p:nvSpPr>
        <p:spPr>
          <a:xfrm>
            <a:off x="10707291" y="3123843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1150" dirty="0"/>
          </a:p>
        </p:txBody>
      </p:sp>
      <p:sp>
        <p:nvSpPr>
          <p:cNvPr id="30" name="Text 28"/>
          <p:cNvSpPr/>
          <p:nvPr/>
        </p:nvSpPr>
        <p:spPr>
          <a:xfrm>
            <a:off x="7519868" y="3534608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dim_date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7519868" y="3807738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Generated calendar table</a:t>
            </a:r>
            <a:endParaRPr lang="en-US" sz="950" dirty="0"/>
          </a:p>
        </p:txBody>
      </p:sp>
      <p:sp>
        <p:nvSpPr>
          <p:cNvPr id="32" name="Text 30"/>
          <p:cNvSpPr/>
          <p:nvPr/>
        </p:nvSpPr>
        <p:spPr>
          <a:xfrm>
            <a:off x="7519868" y="4085749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Year, Month, Day, Week, Quarter</a:t>
            </a:r>
            <a:endParaRPr lang="en-US" sz="950" dirty="0"/>
          </a:p>
        </p:txBody>
      </p:sp>
      <p:sp>
        <p:nvSpPr>
          <p:cNvPr id="33" name="Text 31"/>
          <p:cNvSpPr/>
          <p:nvPr/>
        </p:nvSpPr>
        <p:spPr>
          <a:xfrm>
            <a:off x="442317" y="4619149"/>
            <a:ext cx="189595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Fact Tables</a:t>
            </a:r>
            <a:endParaRPr lang="en-US" sz="1450" dirty="0"/>
          </a:p>
        </p:txBody>
      </p:sp>
      <p:sp>
        <p:nvSpPr>
          <p:cNvPr id="34" name="Shape 32"/>
          <p:cNvSpPr/>
          <p:nvPr/>
        </p:nvSpPr>
        <p:spPr>
          <a:xfrm>
            <a:off x="442317" y="5235178"/>
            <a:ext cx="6809661" cy="1488996"/>
          </a:xfrm>
          <a:prstGeom prst="roundRect">
            <a:avLst>
              <a:gd name="adj" fmla="val 4913"/>
            </a:avLst>
          </a:prstGeom>
          <a:solidFill>
            <a:srgbClr val="FCFBF8"/>
          </a:solidFill>
          <a:ln/>
        </p:spPr>
      </p:sp>
      <p:sp>
        <p:nvSpPr>
          <p:cNvPr id="35" name="Shape 33"/>
          <p:cNvSpPr/>
          <p:nvPr/>
        </p:nvSpPr>
        <p:spPr>
          <a:xfrm>
            <a:off x="442317" y="5219938"/>
            <a:ext cx="6809661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36" name="Shape 34"/>
          <p:cNvSpPr/>
          <p:nvPr/>
        </p:nvSpPr>
        <p:spPr>
          <a:xfrm>
            <a:off x="3657600" y="5045631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37" name="Text 35"/>
          <p:cNvSpPr/>
          <p:nvPr/>
        </p:nvSpPr>
        <p:spPr>
          <a:xfrm>
            <a:off x="3771305" y="5140404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150" dirty="0"/>
          </a:p>
        </p:txBody>
      </p:sp>
      <p:sp>
        <p:nvSpPr>
          <p:cNvPr id="38" name="Text 36"/>
          <p:cNvSpPr/>
          <p:nvPr/>
        </p:nvSpPr>
        <p:spPr>
          <a:xfrm>
            <a:off x="583883" y="5551170"/>
            <a:ext cx="157995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fact_transactions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583883" y="5824299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Union of ATM + UPI standardized transactions</a:t>
            </a:r>
            <a:endParaRPr lang="en-US" sz="950" dirty="0"/>
          </a:p>
        </p:txBody>
      </p:sp>
      <p:sp>
        <p:nvSpPr>
          <p:cNvPr id="40" name="Text 38"/>
          <p:cNvSpPr/>
          <p:nvPr/>
        </p:nvSpPr>
        <p:spPr>
          <a:xfrm>
            <a:off x="583883" y="6102310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Timestamp, amount, channel, geo coordinates</a:t>
            </a:r>
            <a:endParaRPr lang="en-US" sz="950" dirty="0"/>
          </a:p>
        </p:txBody>
      </p:sp>
      <p:sp>
        <p:nvSpPr>
          <p:cNvPr id="41" name="Text 39"/>
          <p:cNvSpPr/>
          <p:nvPr/>
        </p:nvSpPr>
        <p:spPr>
          <a:xfrm>
            <a:off x="583883" y="6380321"/>
            <a:ext cx="6526530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Joined to Date dimension</a:t>
            </a:r>
            <a:endParaRPr lang="en-US" sz="950" dirty="0"/>
          </a:p>
        </p:txBody>
      </p:sp>
      <p:sp>
        <p:nvSpPr>
          <p:cNvPr id="42" name="Shape 40"/>
          <p:cNvSpPr/>
          <p:nvPr/>
        </p:nvSpPr>
        <p:spPr>
          <a:xfrm>
            <a:off x="7378303" y="5235178"/>
            <a:ext cx="6809780" cy="1488996"/>
          </a:xfrm>
          <a:prstGeom prst="roundRect">
            <a:avLst>
              <a:gd name="adj" fmla="val 4913"/>
            </a:avLst>
          </a:prstGeom>
          <a:solidFill>
            <a:srgbClr val="FCFBF8"/>
          </a:solidFill>
          <a:ln/>
        </p:spPr>
      </p:sp>
      <p:sp>
        <p:nvSpPr>
          <p:cNvPr id="43" name="Shape 41"/>
          <p:cNvSpPr/>
          <p:nvPr/>
        </p:nvSpPr>
        <p:spPr>
          <a:xfrm>
            <a:off x="7378303" y="5219938"/>
            <a:ext cx="6809780" cy="60960"/>
          </a:xfrm>
          <a:prstGeom prst="roundRect">
            <a:avLst>
              <a:gd name="adj" fmla="val 31103"/>
            </a:avLst>
          </a:prstGeom>
          <a:solidFill>
            <a:srgbClr val="1B5F39"/>
          </a:solidFill>
          <a:ln/>
        </p:spPr>
      </p:sp>
      <p:sp>
        <p:nvSpPr>
          <p:cNvPr id="44" name="Shape 42"/>
          <p:cNvSpPr/>
          <p:nvPr/>
        </p:nvSpPr>
        <p:spPr>
          <a:xfrm>
            <a:off x="10593586" y="5045631"/>
            <a:ext cx="379095" cy="379095"/>
          </a:xfrm>
          <a:prstGeom prst="roundRect">
            <a:avLst>
              <a:gd name="adj" fmla="val 241206"/>
            </a:avLst>
          </a:prstGeom>
          <a:solidFill>
            <a:srgbClr val="1B5F39"/>
          </a:solidFill>
          <a:ln/>
        </p:spPr>
      </p:sp>
      <p:sp>
        <p:nvSpPr>
          <p:cNvPr id="45" name="Text 43"/>
          <p:cNvSpPr/>
          <p:nvPr/>
        </p:nvSpPr>
        <p:spPr>
          <a:xfrm>
            <a:off x="10707291" y="5140404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150" dirty="0"/>
          </a:p>
        </p:txBody>
      </p:sp>
      <p:sp>
        <p:nvSpPr>
          <p:cNvPr id="46" name="Text 44"/>
          <p:cNvSpPr/>
          <p:nvPr/>
        </p:nvSpPr>
        <p:spPr>
          <a:xfrm>
            <a:off x="7519868" y="5551170"/>
            <a:ext cx="1610439" cy="197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fact_customer_profile</a:t>
            </a:r>
            <a:endParaRPr lang="en-US" sz="1200" dirty="0"/>
          </a:p>
        </p:txBody>
      </p:sp>
      <p:sp>
        <p:nvSpPr>
          <p:cNvPr id="47" name="Text 45"/>
          <p:cNvSpPr/>
          <p:nvPr/>
        </p:nvSpPr>
        <p:spPr>
          <a:xfrm>
            <a:off x="7519868" y="5824299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Transaction count + total spending per customer</a:t>
            </a:r>
            <a:endParaRPr lang="en-US" sz="950" dirty="0"/>
          </a:p>
        </p:txBody>
      </p:sp>
      <p:sp>
        <p:nvSpPr>
          <p:cNvPr id="48" name="Text 46"/>
          <p:cNvSpPr/>
          <p:nvPr/>
        </p:nvSpPr>
        <p:spPr>
          <a:xfrm>
            <a:off x="7519868" y="6102310"/>
            <a:ext cx="6526649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Derived from fact_transactions</a:t>
            </a:r>
            <a:endParaRPr lang="en-US" sz="950" dirty="0"/>
          </a:p>
        </p:txBody>
      </p:sp>
      <p:sp>
        <p:nvSpPr>
          <p:cNvPr id="49" name="Text 47"/>
          <p:cNvSpPr/>
          <p:nvPr/>
        </p:nvSpPr>
        <p:spPr>
          <a:xfrm>
            <a:off x="442317" y="6913721"/>
            <a:ext cx="1895951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ETL Process</a:t>
            </a:r>
            <a:endParaRPr lang="en-US" sz="1450" dirty="0"/>
          </a:p>
        </p:txBody>
      </p:sp>
      <p:sp>
        <p:nvSpPr>
          <p:cNvPr id="50" name="Shape 48"/>
          <p:cNvSpPr/>
          <p:nvPr/>
        </p:nvSpPr>
        <p:spPr>
          <a:xfrm>
            <a:off x="442317" y="7340203"/>
            <a:ext cx="13745766" cy="536972"/>
          </a:xfrm>
          <a:prstGeom prst="roundRect">
            <a:avLst>
              <a:gd name="adj" fmla="val 3531"/>
            </a:avLst>
          </a:prstGeom>
          <a:solidFill>
            <a:srgbClr val="C3EED6"/>
          </a:solidFill>
          <a:ln/>
        </p:spPr>
      </p:sp>
      <p:pic>
        <p:nvPicPr>
          <p:cNvPr id="5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3" y="7532251"/>
            <a:ext cx="157996" cy="126325"/>
          </a:xfrm>
          <a:prstGeom prst="rect">
            <a:avLst/>
          </a:prstGeom>
        </p:spPr>
      </p:pic>
      <p:sp>
        <p:nvSpPr>
          <p:cNvPr id="52" name="Text 49"/>
          <p:cNvSpPr/>
          <p:nvPr/>
        </p:nvSpPr>
        <p:spPr>
          <a:xfrm>
            <a:off x="852964" y="7498080"/>
            <a:ext cx="13208794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PySpark MERGE and UPSERT operations ensure efficient incremental loads with full SCD2 history preservation.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440" y="518874"/>
            <a:ext cx="7446764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Fraud Detection Pipeline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0440" y="1391602"/>
            <a:ext cx="13309521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rule engine analyzes transactions in real-time, triggering alerts for suspicious patterns.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0440" y="1976557"/>
            <a:ext cx="283071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Fraud Detection Rules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60440" y="2613422"/>
            <a:ext cx="13309521" cy="1140738"/>
          </a:xfrm>
          <a:prstGeom prst="roundRect">
            <a:avLst>
              <a:gd name="adj" fmla="val 248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3300" y="2636282"/>
            <a:ext cx="754856" cy="1095018"/>
          </a:xfrm>
          <a:prstGeom prst="roundRect">
            <a:avLst>
              <a:gd name="adj" fmla="val 116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919162" y="3006923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26870" y="2824996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High Value Fraud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626870" y="3233023"/>
            <a:ext cx="1213151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Triggers </a:t>
            </a:r>
            <a:r>
              <a:rPr lang="en-US" sz="14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HIGH_VALUE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alert when any transaction ≥ ₹50,000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60440" y="3942874"/>
            <a:ext cx="13309521" cy="1140738"/>
          </a:xfrm>
          <a:prstGeom prst="roundRect">
            <a:avLst>
              <a:gd name="adj" fmla="val 248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83300" y="3965734"/>
            <a:ext cx="754856" cy="1095018"/>
          </a:xfrm>
          <a:prstGeom prst="roundRect">
            <a:avLst>
              <a:gd name="adj" fmla="val 116"/>
            </a:avLst>
          </a:prstGeom>
          <a:solidFill>
            <a:srgbClr val="F0EDE6"/>
          </a:solidFill>
          <a:ln/>
        </p:spPr>
      </p:sp>
      <p:sp>
        <p:nvSpPr>
          <p:cNvPr id="12" name="Text 10"/>
          <p:cNvSpPr/>
          <p:nvPr/>
        </p:nvSpPr>
        <p:spPr>
          <a:xfrm>
            <a:off x="919162" y="4336375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626870" y="4154448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Velocity Fraud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626870" y="4562475"/>
            <a:ext cx="1213151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Creates </a:t>
            </a:r>
            <a:r>
              <a:rPr lang="en-US" sz="14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VELOCITY_ATTACK</a:t>
            </a: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alert for 10+ transactions within 2 minutes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60440" y="5272326"/>
            <a:ext cx="13309521" cy="1133118"/>
          </a:xfrm>
          <a:prstGeom prst="roundRect">
            <a:avLst>
              <a:gd name="adj" fmla="val 2498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83300" y="5295186"/>
            <a:ext cx="754856" cy="1087398"/>
          </a:xfrm>
          <a:prstGeom prst="roundRect">
            <a:avLst>
              <a:gd name="adj" fmla="val 116"/>
            </a:avLst>
          </a:prstGeom>
          <a:solidFill>
            <a:srgbClr val="F0EDE6"/>
          </a:solidFill>
          <a:ln/>
        </p:spPr>
      </p:sp>
      <p:sp>
        <p:nvSpPr>
          <p:cNvPr id="17" name="Text 15"/>
          <p:cNvSpPr/>
          <p:nvPr/>
        </p:nvSpPr>
        <p:spPr>
          <a:xfrm>
            <a:off x="919162" y="5662017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626870" y="5483900"/>
            <a:ext cx="251972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Geo-Location Switching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626870" y="5891927"/>
            <a:ext cx="1213151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Raises geographic alert when transactions occur from different cities within 10 minutes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660440" y="6594158"/>
            <a:ext cx="13309521" cy="1133118"/>
          </a:xfrm>
          <a:prstGeom prst="roundRect">
            <a:avLst>
              <a:gd name="adj" fmla="val 2498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83300" y="6617018"/>
            <a:ext cx="754856" cy="1087398"/>
          </a:xfrm>
          <a:prstGeom prst="roundRect">
            <a:avLst>
              <a:gd name="adj" fmla="val 116"/>
            </a:avLst>
          </a:prstGeom>
          <a:solidFill>
            <a:srgbClr val="F0EDE6"/>
          </a:solidFill>
          <a:ln/>
        </p:spPr>
      </p:sp>
      <p:sp>
        <p:nvSpPr>
          <p:cNvPr id="22" name="Text 20"/>
          <p:cNvSpPr/>
          <p:nvPr/>
        </p:nvSpPr>
        <p:spPr>
          <a:xfrm>
            <a:off x="919162" y="6983849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626870" y="6805732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Balance Drain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626870" y="7213759"/>
            <a:ext cx="1213151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Triggers alert when total withdrawals exceed ₹100,000 within 10 minutes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828</Words>
  <Application>Microsoft Office PowerPoint</Application>
  <PresentationFormat>Custom</PresentationFormat>
  <Paragraphs>168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Alice</vt:lpstr>
      <vt:lpstr>Consolas</vt:lpstr>
      <vt:lpstr>Alice Light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NIROOP</dc:creator>
  <cp:lastModifiedBy>Niroop Gowda</cp:lastModifiedBy>
  <cp:revision>3</cp:revision>
  <dcterms:created xsi:type="dcterms:W3CDTF">2025-12-10T04:04:01Z</dcterms:created>
  <dcterms:modified xsi:type="dcterms:W3CDTF">2025-12-10T14:12:24Z</dcterms:modified>
</cp:coreProperties>
</file>